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77" r:id="rId5"/>
    <p:sldId id="258" r:id="rId6"/>
    <p:sldId id="264" r:id="rId7"/>
    <p:sldId id="268" r:id="rId8"/>
    <p:sldId id="259" r:id="rId9"/>
    <p:sldId id="260" r:id="rId10"/>
    <p:sldId id="261" r:id="rId11"/>
    <p:sldId id="280" r:id="rId12"/>
    <p:sldId id="262" r:id="rId13"/>
    <p:sldId id="278" r:id="rId14"/>
    <p:sldId id="284" r:id="rId15"/>
    <p:sldId id="285" r:id="rId16"/>
    <p:sldId id="286" r:id="rId17"/>
    <p:sldId id="287" r:id="rId18"/>
    <p:sldId id="283" r:id="rId19"/>
    <p:sldId id="263" r:id="rId20"/>
    <p:sldId id="265" r:id="rId21"/>
    <p:sldId id="266" r:id="rId22"/>
    <p:sldId id="279" r:id="rId23"/>
    <p:sldId id="269" r:id="rId24"/>
    <p:sldId id="270" r:id="rId25"/>
    <p:sldId id="271" r:id="rId26"/>
    <p:sldId id="275" r:id="rId27"/>
    <p:sldId id="292" r:id="rId28"/>
    <p:sldId id="293" r:id="rId29"/>
    <p:sldId id="294" r:id="rId30"/>
    <p:sldId id="295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>
        <p:scale>
          <a:sx n="70" d="100"/>
          <a:sy n="70" d="100"/>
        </p:scale>
        <p:origin x="9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C36016-1BB2-49CA-BD29-38D2B45520E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1214E7-F847-4467-BA88-F735F2584B85}">
      <dgm:prSet/>
      <dgm:spPr/>
      <dgm:t>
        <a:bodyPr/>
        <a:lstStyle/>
        <a:p>
          <a:r>
            <a:rPr lang="en-US" dirty="0"/>
            <a:t>Platforms such a </a:t>
          </a:r>
          <a:r>
            <a:rPr lang="en-US" dirty="0" err="1"/>
            <a:t>coinbase</a:t>
          </a:r>
          <a:r>
            <a:rPr lang="en-US" dirty="0"/>
            <a:t> have 1099 forms to fill out.</a:t>
          </a:r>
        </a:p>
      </dgm:t>
    </dgm:pt>
    <dgm:pt modelId="{C56AA10E-7FD2-43BD-9771-D22165A2E75E}" type="parTrans" cxnId="{0BCAFA92-DFC0-4ABC-96D6-3E0EB29510D2}">
      <dgm:prSet/>
      <dgm:spPr/>
      <dgm:t>
        <a:bodyPr/>
        <a:lstStyle/>
        <a:p>
          <a:endParaRPr lang="en-US"/>
        </a:p>
      </dgm:t>
    </dgm:pt>
    <dgm:pt modelId="{C8763100-4DEF-48BF-84EA-1AC30486F5ED}" type="sibTrans" cxnId="{0BCAFA92-DFC0-4ABC-96D6-3E0EB29510D2}">
      <dgm:prSet/>
      <dgm:spPr/>
      <dgm:t>
        <a:bodyPr/>
        <a:lstStyle/>
        <a:p>
          <a:endParaRPr lang="en-US"/>
        </a:p>
      </dgm:t>
    </dgm:pt>
    <dgm:pt modelId="{1FB36449-8C22-4911-9469-89BFE80EB64C}">
      <dgm:prSet/>
      <dgm:spPr/>
      <dgm:t>
        <a:bodyPr/>
        <a:lstStyle/>
        <a:p>
          <a:r>
            <a:rPr lang="en-US" dirty="0"/>
            <a:t>always consult your tax accountant to get more information depending on your own financial situation</a:t>
          </a:r>
        </a:p>
      </dgm:t>
    </dgm:pt>
    <dgm:pt modelId="{CEE287A0-89C4-4FC4-A310-786D94CF1D23}" type="parTrans" cxnId="{65DF3718-7D2E-4E39-823F-F327DA3B97E1}">
      <dgm:prSet/>
      <dgm:spPr/>
      <dgm:t>
        <a:bodyPr/>
        <a:lstStyle/>
        <a:p>
          <a:endParaRPr lang="en-US"/>
        </a:p>
      </dgm:t>
    </dgm:pt>
    <dgm:pt modelId="{21A162C2-5FB0-4E83-A1CA-9D1988E4203D}" type="sibTrans" cxnId="{65DF3718-7D2E-4E39-823F-F327DA3B97E1}">
      <dgm:prSet/>
      <dgm:spPr/>
      <dgm:t>
        <a:bodyPr/>
        <a:lstStyle/>
        <a:p>
          <a:endParaRPr lang="en-US"/>
        </a:p>
      </dgm:t>
    </dgm:pt>
    <dgm:pt modelId="{39FD5BC4-915B-48BE-B7A0-CE773BFCA54C}" type="pres">
      <dgm:prSet presAssocID="{AAC36016-1BB2-49CA-BD29-38D2B45520E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7A1C8A-515F-4BC0-A9CB-0828166BC915}" type="pres">
      <dgm:prSet presAssocID="{D11214E7-F847-4467-BA88-F735F2584B85}" presName="hierRoot1" presStyleCnt="0"/>
      <dgm:spPr/>
    </dgm:pt>
    <dgm:pt modelId="{087AB3F5-137A-4AFA-B3E3-5BE4CC7FDFB1}" type="pres">
      <dgm:prSet presAssocID="{D11214E7-F847-4467-BA88-F735F2584B85}" presName="composite" presStyleCnt="0"/>
      <dgm:spPr/>
    </dgm:pt>
    <dgm:pt modelId="{D44A1A5B-FCB4-4F3C-8A86-F48B9D1B889A}" type="pres">
      <dgm:prSet presAssocID="{D11214E7-F847-4467-BA88-F735F2584B85}" presName="background" presStyleLbl="node0" presStyleIdx="0" presStyleCnt="2"/>
      <dgm:spPr/>
    </dgm:pt>
    <dgm:pt modelId="{294D66FF-17ED-41A5-B0FC-372FC68B8BD2}" type="pres">
      <dgm:prSet presAssocID="{D11214E7-F847-4467-BA88-F735F2584B85}" presName="text" presStyleLbl="fgAcc0" presStyleIdx="0" presStyleCnt="2">
        <dgm:presLayoutVars>
          <dgm:chPref val="3"/>
        </dgm:presLayoutVars>
      </dgm:prSet>
      <dgm:spPr/>
    </dgm:pt>
    <dgm:pt modelId="{06CB5CE4-E3D4-461F-B025-7C539F7FDA50}" type="pres">
      <dgm:prSet presAssocID="{D11214E7-F847-4467-BA88-F735F2584B85}" presName="hierChild2" presStyleCnt="0"/>
      <dgm:spPr/>
    </dgm:pt>
    <dgm:pt modelId="{3C8A713C-7946-4BF7-B485-2E16AAD667B7}" type="pres">
      <dgm:prSet presAssocID="{1FB36449-8C22-4911-9469-89BFE80EB64C}" presName="hierRoot1" presStyleCnt="0"/>
      <dgm:spPr/>
    </dgm:pt>
    <dgm:pt modelId="{81DE010F-B5F5-4ACF-976C-7B5A7B8E339B}" type="pres">
      <dgm:prSet presAssocID="{1FB36449-8C22-4911-9469-89BFE80EB64C}" presName="composite" presStyleCnt="0"/>
      <dgm:spPr/>
    </dgm:pt>
    <dgm:pt modelId="{49CBD38E-DFDE-48C1-BA56-F4F43C5642B5}" type="pres">
      <dgm:prSet presAssocID="{1FB36449-8C22-4911-9469-89BFE80EB64C}" presName="background" presStyleLbl="node0" presStyleIdx="1" presStyleCnt="2"/>
      <dgm:spPr/>
    </dgm:pt>
    <dgm:pt modelId="{98322154-42F8-45FD-A010-51D420846B5C}" type="pres">
      <dgm:prSet presAssocID="{1FB36449-8C22-4911-9469-89BFE80EB64C}" presName="text" presStyleLbl="fgAcc0" presStyleIdx="1" presStyleCnt="2">
        <dgm:presLayoutVars>
          <dgm:chPref val="3"/>
        </dgm:presLayoutVars>
      </dgm:prSet>
      <dgm:spPr/>
    </dgm:pt>
    <dgm:pt modelId="{A594CEAA-277B-4B39-B727-A3768BA2ABD5}" type="pres">
      <dgm:prSet presAssocID="{1FB36449-8C22-4911-9469-89BFE80EB64C}" presName="hierChild2" presStyleCnt="0"/>
      <dgm:spPr/>
    </dgm:pt>
  </dgm:ptLst>
  <dgm:cxnLst>
    <dgm:cxn modelId="{B2F8C405-DD4D-4D20-AA04-62453102AEEE}" type="presOf" srcId="{AAC36016-1BB2-49CA-BD29-38D2B45520E2}" destId="{39FD5BC4-915B-48BE-B7A0-CE773BFCA54C}" srcOrd="0" destOrd="0" presId="urn:microsoft.com/office/officeart/2005/8/layout/hierarchy1"/>
    <dgm:cxn modelId="{65DF3718-7D2E-4E39-823F-F327DA3B97E1}" srcId="{AAC36016-1BB2-49CA-BD29-38D2B45520E2}" destId="{1FB36449-8C22-4911-9469-89BFE80EB64C}" srcOrd="1" destOrd="0" parTransId="{CEE287A0-89C4-4FC4-A310-786D94CF1D23}" sibTransId="{21A162C2-5FB0-4E83-A1CA-9D1988E4203D}"/>
    <dgm:cxn modelId="{8F3AA61C-0167-4E35-8475-9859B6DF2E57}" type="presOf" srcId="{1FB36449-8C22-4911-9469-89BFE80EB64C}" destId="{98322154-42F8-45FD-A010-51D420846B5C}" srcOrd="0" destOrd="0" presId="urn:microsoft.com/office/officeart/2005/8/layout/hierarchy1"/>
    <dgm:cxn modelId="{1A847E27-E283-4CA8-B40C-42A6CB732065}" type="presOf" srcId="{D11214E7-F847-4467-BA88-F735F2584B85}" destId="{294D66FF-17ED-41A5-B0FC-372FC68B8BD2}" srcOrd="0" destOrd="0" presId="urn:microsoft.com/office/officeart/2005/8/layout/hierarchy1"/>
    <dgm:cxn modelId="{0BCAFA92-DFC0-4ABC-96D6-3E0EB29510D2}" srcId="{AAC36016-1BB2-49CA-BD29-38D2B45520E2}" destId="{D11214E7-F847-4467-BA88-F735F2584B85}" srcOrd="0" destOrd="0" parTransId="{C56AA10E-7FD2-43BD-9771-D22165A2E75E}" sibTransId="{C8763100-4DEF-48BF-84EA-1AC30486F5ED}"/>
    <dgm:cxn modelId="{93513E9F-64F6-4206-99F2-939B7AB0F116}" type="presParOf" srcId="{39FD5BC4-915B-48BE-B7A0-CE773BFCA54C}" destId="{A27A1C8A-515F-4BC0-A9CB-0828166BC915}" srcOrd="0" destOrd="0" presId="urn:microsoft.com/office/officeart/2005/8/layout/hierarchy1"/>
    <dgm:cxn modelId="{D0408CD6-DAD7-4D89-BCE7-023F083E39D1}" type="presParOf" srcId="{A27A1C8A-515F-4BC0-A9CB-0828166BC915}" destId="{087AB3F5-137A-4AFA-B3E3-5BE4CC7FDFB1}" srcOrd="0" destOrd="0" presId="urn:microsoft.com/office/officeart/2005/8/layout/hierarchy1"/>
    <dgm:cxn modelId="{1681E37F-6099-4015-96C0-A5BFF23A855F}" type="presParOf" srcId="{087AB3F5-137A-4AFA-B3E3-5BE4CC7FDFB1}" destId="{D44A1A5B-FCB4-4F3C-8A86-F48B9D1B889A}" srcOrd="0" destOrd="0" presId="urn:microsoft.com/office/officeart/2005/8/layout/hierarchy1"/>
    <dgm:cxn modelId="{0AC60B22-2DE4-4751-813E-71AFEC7C1973}" type="presParOf" srcId="{087AB3F5-137A-4AFA-B3E3-5BE4CC7FDFB1}" destId="{294D66FF-17ED-41A5-B0FC-372FC68B8BD2}" srcOrd="1" destOrd="0" presId="urn:microsoft.com/office/officeart/2005/8/layout/hierarchy1"/>
    <dgm:cxn modelId="{972DA444-CD19-47EC-9E24-DAF8920BE496}" type="presParOf" srcId="{A27A1C8A-515F-4BC0-A9CB-0828166BC915}" destId="{06CB5CE4-E3D4-461F-B025-7C539F7FDA50}" srcOrd="1" destOrd="0" presId="urn:microsoft.com/office/officeart/2005/8/layout/hierarchy1"/>
    <dgm:cxn modelId="{BD1A28D3-5DD6-44A5-A226-5752B4F85F84}" type="presParOf" srcId="{39FD5BC4-915B-48BE-B7A0-CE773BFCA54C}" destId="{3C8A713C-7946-4BF7-B485-2E16AAD667B7}" srcOrd="1" destOrd="0" presId="urn:microsoft.com/office/officeart/2005/8/layout/hierarchy1"/>
    <dgm:cxn modelId="{4E85A28B-19F4-4526-A746-AAF6DCDE2088}" type="presParOf" srcId="{3C8A713C-7946-4BF7-B485-2E16AAD667B7}" destId="{81DE010F-B5F5-4ACF-976C-7B5A7B8E339B}" srcOrd="0" destOrd="0" presId="urn:microsoft.com/office/officeart/2005/8/layout/hierarchy1"/>
    <dgm:cxn modelId="{9D24EC01-1370-42EC-A9A7-E35C97BE237C}" type="presParOf" srcId="{81DE010F-B5F5-4ACF-976C-7B5A7B8E339B}" destId="{49CBD38E-DFDE-48C1-BA56-F4F43C5642B5}" srcOrd="0" destOrd="0" presId="urn:microsoft.com/office/officeart/2005/8/layout/hierarchy1"/>
    <dgm:cxn modelId="{7E401843-EFC5-40AA-867A-3F8AA60FDF82}" type="presParOf" srcId="{81DE010F-B5F5-4ACF-976C-7B5A7B8E339B}" destId="{98322154-42F8-45FD-A010-51D420846B5C}" srcOrd="1" destOrd="0" presId="urn:microsoft.com/office/officeart/2005/8/layout/hierarchy1"/>
    <dgm:cxn modelId="{E3DC68E4-AF50-4395-8169-650C8D77E472}" type="presParOf" srcId="{3C8A713C-7946-4BF7-B485-2E16AAD667B7}" destId="{A594CEAA-277B-4B39-B727-A3768BA2ABD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A1A5B-FCB4-4F3C-8A86-F48B9D1B889A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D66FF-17ED-41A5-B0FC-372FC68B8BD2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Platforms such a </a:t>
          </a:r>
          <a:r>
            <a:rPr lang="en-US" sz="3300" kern="1200" dirty="0" err="1"/>
            <a:t>coinbase</a:t>
          </a:r>
          <a:r>
            <a:rPr lang="en-US" sz="3300" kern="1200" dirty="0"/>
            <a:t> have 1099 forms to fill out.</a:t>
          </a:r>
        </a:p>
      </dsp:txBody>
      <dsp:txXfrm>
        <a:off x="696297" y="538547"/>
        <a:ext cx="4171627" cy="2590157"/>
      </dsp:txXfrm>
    </dsp:sp>
    <dsp:sp modelId="{49CBD38E-DFDE-48C1-BA56-F4F43C5642B5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22154-42F8-45FD-A010-51D420846B5C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always consult your tax accountant to get more information depending on your own financial situation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C670-3E10-6A55-EC13-130D6E839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2F5C4-2BA1-7294-A7AC-0B5A3C128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17C88-7F0F-16A7-650B-ECB5EF31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7C183-8E51-1065-FE0B-26C67585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51B86-E4B6-2E66-92A7-8052B6DA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26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019DC-91CA-A110-AA15-01A0DBF9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25D0A-EF95-2119-C91A-7390F5AEF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34628-D3BA-147F-D842-641CB7BE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37D7B-0307-D84F-88EF-F089DC85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02832-9DC0-63A5-654A-73E71998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0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34B63-0724-2622-CDC3-57502D037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8CBF7-3016-3505-2D97-1AD573A89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51D93-B854-E632-046B-FEFFE7621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A1EF-4C4F-57FE-19D1-2B2CA5BC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8536-F8EF-8FD8-3577-7BF91FF8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C65-951B-05E3-D2BB-48C0DBD5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DECB1-27C7-739F-8E1C-B2A4DCE9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8B2A3-F932-CDAD-3B77-D877F2BD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358B-FC2A-7630-8F5F-D91AFB16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2DEFB-FBE3-5731-5E87-A6F96834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8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4208-0A96-726B-F8BB-D53324D0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A5D31-B369-2577-3C5C-7E04A92CB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318C-4692-8F27-4370-1AF6489D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A5D79-A650-C57D-C73B-C5770151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E93B2-83B5-5D0E-EF5B-DF14F600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3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68B0-3550-D41D-4EE6-6C87B8E1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54D34-5374-53FC-3238-EDBF99360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98A55-9E5C-188E-AD94-4490FE224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8FD0D-1303-CF17-3130-8A73D89A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6E2D1-7F8E-490D-C07F-8B0487C3F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FB863-3F0A-D2E6-1BB9-8EC30F7B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6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12F5B-B98E-AEF2-1B65-191A084F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C8146-6E4E-C7D7-F238-0BF9BA88A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E4A42-DE39-8EDA-3718-E1CD22A8F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39C7E-3393-8574-CFD2-2E2A412FD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E89A0-588E-5733-F91D-AA85736B31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102A0-DC37-2110-1B86-2DE88C0A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8CCE8-30AA-F04F-9A6F-C8D74D9C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294A5D-4046-3677-8D8B-25FBF0AD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8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4838-CA59-BBEE-6330-FD5CCDDD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D20A7-B5F2-B97D-466A-055DA2DA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24FFA-EF74-1446-5621-1270C4F7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54041-A5B1-681B-45E8-57CF10FD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0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FB424-5F45-CC7C-055E-BC65356D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17246-9BCF-F1B5-D101-3A7D12CD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985BA-FC0F-E527-10D4-0F5B4769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0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6170-758F-C2DC-D242-3230FC9F9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63D6-EB89-8602-C547-8F7B2F2B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F1890-2F24-2CC8-C44C-A0FA18312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EBF39-FADD-CDA1-C0F2-D4E33640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368D5-8ADC-B68D-954B-4F6BC3E4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08670-135D-FBA9-C8DD-FA756B02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0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1A0C-FBE3-3EA1-C6E8-DF234C3D0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56E96-A79A-CA1D-CC32-1ED5F9772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568CA-9375-076D-9CB5-7711DCBF5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E80C4-7660-5708-4A15-3A067F9D9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48B6F-46B5-3CE5-D66B-2EF48D49B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CF549-0EBB-7A10-9F06-6A4EF68C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2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CCBD1-B819-43E8-3B74-20736BAE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969B-89BB-0B11-9B66-5B48A966D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D5CE1-A5FB-1A78-7888-39836588B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08E6-B561-4939-8D81-ACF25520266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AB253-305F-8406-D31A-FD03593E7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2B26D-0ED9-B0D2-7A2D-FD429F284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D5A49-507D-49CC-A47D-5B5FA0358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0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rl.usb.m.mimecastprotect.com/s/jQhhCVJzyKcgjpGL7J8sku3cEhWr2?domain=apps.apple.com" TargetMode="External" /><Relationship Id="rId2" Type="http://schemas.openxmlformats.org/officeDocument/2006/relationships/hyperlink" Target="https://url.usb.m.mimecastprotect.com/s/jxL1CQArqBio4w0E8QLFksAcGhNAw?domain=play.google.com" TargetMode="External" /><Relationship Id="rId1" Type="http://schemas.openxmlformats.org/officeDocument/2006/relationships/slideLayout" Target="../slideLayouts/slideLayout2.xml" /><Relationship Id="rId4" Type="http://schemas.openxmlformats.org/officeDocument/2006/relationships/hyperlink" Target="https://optimuw.comhttps/optimuw.com" TargetMode="Externa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30119-AD79-4B22-733B-51BE9F094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988" y="1442172"/>
            <a:ext cx="8582025" cy="2177328"/>
          </a:xfrm>
        </p:spPr>
        <p:txBody>
          <a:bodyPr anchor="ctr">
            <a:normAutofit/>
          </a:bodyPr>
          <a:lstStyle/>
          <a:p>
            <a:r>
              <a:rPr lang="en-US" sz="6600"/>
              <a:t>Apex Alliance Club 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B1D43-E388-E68A-9E83-158B64FE4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Additional Club Information</a:t>
            </a:r>
          </a:p>
        </p:txBody>
      </p:sp>
    </p:spTree>
    <p:extLst>
      <p:ext uri="{BB962C8B-B14F-4D97-AF65-F5344CB8AC3E}">
        <p14:creationId xmlns:p14="http://schemas.microsoft.com/office/powerpoint/2010/main" val="15696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D3FC1-FF2C-5BF2-E1F7-ED525FD9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How to Add BonChat</a:t>
            </a:r>
          </a:p>
        </p:txBody>
      </p:sp>
      <p:sp>
        <p:nvSpPr>
          <p:cNvPr id="32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AAD1A-C092-9420-A6F0-CB2022B616B3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Myself or another member will send you the link to join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Use your mobile number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Server ID is OPTI888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Once logged in, go to the top right corner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click on the top right plus sign (+)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Add Mark Johnson as a friend (AAC38777)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Introduce yourself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He will add you and add you to group chats</a:t>
            </a:r>
          </a:p>
        </p:txBody>
      </p:sp>
      <p:pic>
        <p:nvPicPr>
          <p:cNvPr id="5" name="Content Placeholder 4" descr="Screens screenshot of a login form&#10;&#10;Description automatically generated">
            <a:extLst>
              <a:ext uri="{FF2B5EF4-FFF2-40B4-BE49-F238E27FC236}">
                <a16:creationId xmlns:a16="http://schemas.microsoft.com/office/drawing/2014/main" id="{EAE25F00-05B7-3B39-5440-6F78D4F9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" r="26683" b="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7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6D84A-464B-EC18-2E82-54BE5475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/>
              <a:t>Steps on adding Mark in </a:t>
            </a:r>
            <a:r>
              <a:rPr lang="en-US" sz="6600" dirty="0" err="1"/>
              <a:t>BonChat</a:t>
            </a:r>
            <a:endParaRPr lang="en-US" sz="66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CCD8B-89DB-0071-4FA4-6BC050586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42"/>
          <a:stretch/>
        </p:blipFill>
        <p:spPr>
          <a:xfrm>
            <a:off x="8239677" y="2540676"/>
            <a:ext cx="2157536" cy="294274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CBE62B-C390-EB58-CBFB-2F9D21097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2427"/>
          <a:stretch/>
        </p:blipFill>
        <p:spPr>
          <a:xfrm>
            <a:off x="4770479" y="2654599"/>
            <a:ext cx="2319434" cy="3367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5411A-7974-1FCD-73CB-2B79B2CF3A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58"/>
          <a:stretch/>
        </p:blipFill>
        <p:spPr>
          <a:xfrm>
            <a:off x="1414808" y="2538167"/>
            <a:ext cx="2205907" cy="3385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F2A291-13D2-9199-ABF4-0D8EE8D7CEFA}"/>
              </a:ext>
            </a:extLst>
          </p:cNvPr>
          <p:cNvSpPr txBox="1"/>
          <p:nvPr/>
        </p:nvSpPr>
        <p:spPr>
          <a:xfrm>
            <a:off x="1948070" y="1987826"/>
            <a:ext cx="167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11C0F-B461-302E-F1F4-0D301E8BED93}"/>
              </a:ext>
            </a:extLst>
          </p:cNvPr>
          <p:cNvSpPr txBox="1"/>
          <p:nvPr/>
        </p:nvSpPr>
        <p:spPr>
          <a:xfrm>
            <a:off x="5234609" y="1987826"/>
            <a:ext cx="156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4EB12-B257-DC7F-FC5B-20116EFEF7A5}"/>
              </a:ext>
            </a:extLst>
          </p:cNvPr>
          <p:cNvSpPr txBox="1"/>
          <p:nvPr/>
        </p:nvSpPr>
        <p:spPr>
          <a:xfrm>
            <a:off x="8799576" y="1987826"/>
            <a:ext cx="113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221130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84BDB-027F-E70F-7B9F-53A1E797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Optimus Prime (OP)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F8A9-3645-0A9B-3505-3FDC521A2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Used for Trading </a:t>
            </a:r>
          </a:p>
          <a:p>
            <a:r>
              <a:rPr lang="en-US" sz="1800" dirty="0"/>
              <a:t>Receive referral rewards 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A gold coin with a black background&#10;&#10;Description automatically generated">
            <a:extLst>
              <a:ext uri="{FF2B5EF4-FFF2-40B4-BE49-F238E27FC236}">
                <a16:creationId xmlns:a16="http://schemas.microsoft.com/office/drawing/2014/main" id="{D76263F6-E43A-AD9D-200C-379484253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r="7133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99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AA287-ADC2-777F-D481-960E5997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How to add OP/URL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9B622BDD-0E0B-855F-DF06-4474227E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APP DOWNLOAD</a:t>
            </a:r>
            <a:r>
              <a:rPr lang="en-US" sz="2400" dirty="0"/>
              <a:t> optimusprime6.com</a:t>
            </a:r>
          </a:p>
          <a:p>
            <a:r>
              <a:rPr lang="en-US" sz="2400" b="1" dirty="0"/>
              <a:t>URL </a:t>
            </a:r>
            <a:r>
              <a:rPr lang="en-US" sz="2400" dirty="0"/>
              <a:t>optimusyo.com</a:t>
            </a:r>
          </a:p>
          <a:p>
            <a:r>
              <a:rPr lang="en-US" sz="2400" dirty="0"/>
              <a:t>Register new account</a:t>
            </a:r>
          </a:p>
          <a:p>
            <a:r>
              <a:rPr lang="en-US" sz="2400" dirty="0"/>
              <a:t>Use mobile phone number as log in</a:t>
            </a:r>
          </a:p>
          <a:p>
            <a:r>
              <a:rPr lang="en-US" sz="2400" dirty="0"/>
              <a:t>Next slide will show screen prints on how to set everything up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261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94D4-5197-CF17-540A-5047917B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BF5F1A2C-1D76-0E03-C722-BDF8B56D9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7862"/>
            <a:ext cx="10515600" cy="6490137"/>
          </a:xfrm>
        </p:spPr>
      </p:pic>
    </p:spTree>
    <p:extLst>
      <p:ext uri="{BB962C8B-B14F-4D97-AF65-F5344CB8AC3E}">
        <p14:creationId xmlns:p14="http://schemas.microsoft.com/office/powerpoint/2010/main" val="3568715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D2C1F-D6ED-18C5-FFE7-C2EEEB8A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authenticate account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06BECF-F650-5164-4489-4A16249D9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54667"/>
            <a:ext cx="6780700" cy="37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92255-1328-E22C-8F08-BCBE00EC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future trade with OP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87075677-B63B-6EDF-68E8-B8A20B075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012211"/>
            <a:ext cx="6780700" cy="48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EABB4-19E2-0718-6BF2-F93FF091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How to future trade continued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5BCB74-8087-B341-12B2-3D5B7BF88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You will select the amount to trade with (always 2%)</a:t>
            </a:r>
          </a:p>
          <a:p>
            <a:r>
              <a:rPr lang="en-US" sz="2200" dirty="0"/>
              <a:t>Then you will select 10 mins after the hour (3pm EST and 8pm EST)</a:t>
            </a:r>
          </a:p>
          <a:p>
            <a:endParaRPr lang="en-US" sz="2200" dirty="0"/>
          </a:p>
        </p:txBody>
      </p:sp>
      <p:pic>
        <p:nvPicPr>
          <p:cNvPr id="5" name="Content Placeholder 4" descr="Screens screenshot of a phone&#10;&#10;Description automatically generated">
            <a:extLst>
              <a:ext uri="{FF2B5EF4-FFF2-40B4-BE49-F238E27FC236}">
                <a16:creationId xmlns:a16="http://schemas.microsoft.com/office/drawing/2014/main" id="{48C5F3C8-6FF0-408E-D8E3-F1240A033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84" y="640080"/>
            <a:ext cx="465749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9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188B2F-6880-4332-9DD9-90DCB51FE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DAE60-897D-416A-9044-1EBA3BDAE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9EEC6-4BFD-8FC0-F09C-CE1F301B8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798"/>
            <a:ext cx="4206240" cy="1818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your training funds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CB42-9129-83C9-384C-219071DCB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504662"/>
            <a:ext cx="4206240" cy="35437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 will ask for your OP ID (UID)</a:t>
            </a:r>
          </a:p>
          <a:p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3 </a:t>
            </a:r>
            <a:r>
              <a:rPr lang="en-US" sz="2200" dirty="0"/>
              <a:t>horizontal lines</a:t>
            </a:r>
          </a:p>
          <a:p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 the UID </a:t>
            </a:r>
          </a:p>
          <a:p>
            <a:r>
              <a:rPr lang="en-US" sz="2200" dirty="0"/>
              <a:t>Send UID to Mark on </a:t>
            </a:r>
            <a:r>
              <a:rPr lang="en-US" sz="2200" dirty="0" err="1"/>
              <a:t>Bonchat</a:t>
            </a:r>
            <a:r>
              <a:rPr lang="en-US" sz="2200" dirty="0"/>
              <a:t> and he will contact platform to have $1,000 deposited.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584BCF-B0B5-4BC7-9F87-4FB78C817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5A70ED-45BA-4459-A805-25896DBEB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21C9CA-B939-7A67-96D4-1966B7190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06" b="7647"/>
          <a:stretch/>
        </p:blipFill>
        <p:spPr>
          <a:xfrm>
            <a:off x="5669281" y="685798"/>
            <a:ext cx="3117368" cy="5362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BC9E30-C65C-96CA-F31C-1FC5ED6B4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89"/>
          <a:stretch/>
        </p:blipFill>
        <p:spPr>
          <a:xfrm>
            <a:off x="8867353" y="685797"/>
            <a:ext cx="3205775" cy="53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7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E86A3A-59C8-61CA-EA99-2FA04C57A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/>
              <a:t>Trading with AAC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575B-17F8-BB73-3CE0-96D8BB9A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 dirty="0"/>
              <a:t>Mark will provide Trading signals everyday </a:t>
            </a:r>
          </a:p>
          <a:p>
            <a:r>
              <a:rPr lang="en-US" altLang="zh-CN" sz="2200" dirty="0"/>
              <a:t>The Apex Alliance Club combines advanced AI technology with a professional market analyst team to provide accurate trading signals.</a:t>
            </a:r>
          </a:p>
          <a:p>
            <a:r>
              <a:rPr lang="en-US" altLang="zh-CN" sz="2200" dirty="0"/>
              <a:t>AAC provide trading signals with up to 95% accuracy. Members can trade based on these signals to generate stable returns.</a:t>
            </a:r>
          </a:p>
          <a:p>
            <a:r>
              <a:rPr lang="en-US" altLang="zh-CN" sz="2200" dirty="0"/>
              <a:t>Use 2% of your account balance (trade) for each trade to ensure stability while managing risk.</a:t>
            </a:r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2941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F0300-BEED-B5D0-D6F9-1A1D3B77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Apex Overview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7DD4-4256-762B-CD03-298FA0199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What is AAC?</a:t>
            </a:r>
          </a:p>
          <a:p>
            <a:r>
              <a:rPr lang="en-US" sz="2200" dirty="0"/>
              <a:t>AAC mission</a:t>
            </a:r>
          </a:p>
          <a:p>
            <a:r>
              <a:rPr lang="en-US" sz="2200" dirty="0"/>
              <a:t>Leader Mark Johnson</a:t>
            </a:r>
          </a:p>
          <a:p>
            <a:r>
              <a:rPr lang="en-US" sz="2200" dirty="0"/>
              <a:t>What is Cryptocurrency and future trading?</a:t>
            </a:r>
          </a:p>
          <a:p>
            <a:r>
              <a:rPr lang="en-US" sz="2200" dirty="0"/>
              <a:t>Applications used in the AAC project </a:t>
            </a:r>
          </a:p>
          <a:p>
            <a:r>
              <a:rPr lang="en-US" sz="2200" dirty="0"/>
              <a:t>Free training period and trading signals</a:t>
            </a:r>
          </a:p>
          <a:p>
            <a:r>
              <a:rPr lang="en-US" sz="2200" dirty="0"/>
              <a:t>How to withdrawal and deposit funds into OP 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419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724BC-1667-98AC-3C03-26E3DB36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AAC training period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9AB5-53C5-EAD9-9BC0-ACDC24EB9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 dirty="0"/>
              <a:t>Training will last 4 days</a:t>
            </a:r>
          </a:p>
          <a:p>
            <a:r>
              <a:rPr lang="en-US" sz="2200" dirty="0"/>
              <a:t>Once training is complete Mark will take $1,000 and you keep the money made from trading</a:t>
            </a:r>
          </a:p>
          <a:p>
            <a:r>
              <a:rPr lang="en-US" sz="2200" dirty="0"/>
              <a:t>Mark makes himself available for questions during training period </a:t>
            </a:r>
          </a:p>
          <a:p>
            <a:r>
              <a:rPr lang="en-US" sz="2200" dirty="0"/>
              <a:t>Desert Rats group (your state group chat in </a:t>
            </a:r>
            <a:r>
              <a:rPr lang="en-US" sz="2200" dirty="0" err="1"/>
              <a:t>BonChat</a:t>
            </a:r>
            <a:r>
              <a:rPr lang="en-US" sz="2200" dirty="0"/>
              <a:t>) is also available to help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20934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3B9F9-6419-909B-C7E0-CB6369A7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/>
              <a:t>AAC training cont.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94A8-E5DB-B359-E9E7-7BF2AD5A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 dirty="0"/>
              <a:t>To ensure new members are making correct orders they will send Screen shots of their </a:t>
            </a:r>
            <a:r>
              <a:rPr lang="en-US" sz="2200" b="1" dirty="0"/>
              <a:t>pending order </a:t>
            </a:r>
            <a:r>
              <a:rPr lang="en-US" sz="2200" dirty="0"/>
              <a:t>to Mark to make sure order is correct </a:t>
            </a:r>
          </a:p>
          <a:p>
            <a:r>
              <a:rPr lang="en-US" sz="2200" dirty="0"/>
              <a:t>When trade is complete you will send screen shot of your </a:t>
            </a:r>
            <a:r>
              <a:rPr lang="en-US" sz="2200" b="1" dirty="0"/>
              <a:t>Historical Order </a:t>
            </a:r>
            <a:r>
              <a:rPr lang="en-US" sz="2200" dirty="0"/>
              <a:t>to Mark </a:t>
            </a:r>
          </a:p>
          <a:p>
            <a:r>
              <a:rPr lang="en-US" sz="2200" dirty="0"/>
              <a:t>This is to ensure everyone profits</a:t>
            </a:r>
          </a:p>
          <a:p>
            <a:r>
              <a:rPr lang="en-US" sz="2200" dirty="0"/>
              <a:t>If anyone does not profit with the signal provided, Mark will reimburse the loss to ensure we all make profit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83602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59D43-7B9F-EAC1-B63A-3BBEF03A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Trading Signals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1E0F8-0143-7AC5-688A-3D12DF20E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Signals will range from BTC, ETC, LTC and DOGE.</a:t>
            </a:r>
          </a:p>
          <a:p>
            <a:r>
              <a:rPr lang="en-US" sz="2200" dirty="0"/>
              <a:t>Transaction type will be UP or DOWN</a:t>
            </a:r>
          </a:p>
          <a:p>
            <a:r>
              <a:rPr lang="en-US" sz="2200" dirty="0"/>
              <a:t>UP (green)</a:t>
            </a:r>
          </a:p>
          <a:p>
            <a:r>
              <a:rPr lang="en-US" sz="2200" dirty="0"/>
              <a:t>DOWN (red)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7897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57540-ECEE-3A6B-E59A-E3046A52D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832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Post Training / Officially joining AAC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3D67-B2E1-9C13-AB8F-B2C9B5B66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1"/>
            <a:ext cx="6002636" cy="2520903"/>
          </a:xfrm>
        </p:spPr>
        <p:txBody>
          <a:bodyPr anchor="ctr">
            <a:normAutofit/>
          </a:bodyPr>
          <a:lstStyle/>
          <a:p>
            <a:r>
              <a:rPr lang="en-US" sz="1500" dirty="0"/>
              <a:t>Mark will contact the platform to remove the $1000.00 dollars from your exchange</a:t>
            </a:r>
          </a:p>
          <a:p>
            <a:r>
              <a:rPr lang="en-US" sz="1500" dirty="0"/>
              <a:t>You will keep the profit that was made in those 4 days</a:t>
            </a:r>
          </a:p>
          <a:p>
            <a:r>
              <a:rPr lang="en-US" sz="1500" dirty="0"/>
              <a:t>If you decide its not for you, you can continue training till you reach your trading volume and can withdraw funds into an encrypted wallet app. (See below)</a:t>
            </a:r>
          </a:p>
          <a:p>
            <a:endParaRPr lang="en-US" sz="1500" dirty="0"/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FC1DD-5C53-B062-330D-6E0221D8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750275"/>
            <a:ext cx="11164824" cy="14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7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5D16E-4F0B-37CC-0092-5426EA6A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/>
              <a:t>Joining and referrals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DF8D-4C03-C643-CCB6-267BBDA4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233530"/>
            <a:ext cx="10509504" cy="3009425"/>
          </a:xfrm>
        </p:spPr>
        <p:txBody>
          <a:bodyPr>
            <a:normAutofit/>
          </a:bodyPr>
          <a:lstStyle/>
          <a:p>
            <a:r>
              <a:rPr lang="en-US" sz="2200" dirty="0"/>
              <a:t>In order for the person who referred you or you refer to the club they would need to make a first deposit of $600, $1,500 or $3,000.</a:t>
            </a:r>
          </a:p>
          <a:p>
            <a:r>
              <a:rPr lang="en-US" sz="2200" dirty="0"/>
              <a:t>As soon as the deposit is made, The person who referred you will make your welcome announcement!</a:t>
            </a:r>
          </a:p>
          <a:p>
            <a:r>
              <a:rPr lang="en-US" sz="2200" dirty="0"/>
              <a:t>The next page will show an example announcement and that it looks like for initial deposits of $600 and $1,500. 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11002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640F3-9843-E1CF-D415-91B85868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/>
              <a:t>Win-Win /Commission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C72D8-EC13-C61F-2621-3839412A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 dirty="0"/>
              <a:t>A first deposit of $600 will give the recommender $48 and the newcomer $24.</a:t>
            </a:r>
          </a:p>
          <a:p>
            <a:r>
              <a:rPr lang="en-US" sz="2200" dirty="0"/>
              <a:t>A first deposit of $1,500 will give the recommender $240 and the newcomer $75.</a:t>
            </a:r>
          </a:p>
          <a:p>
            <a:r>
              <a:rPr lang="en-US" sz="2200" dirty="0"/>
              <a:t>The goal is to get 5 members with either initial deposit in order to start making more money outside of the trades (Weekly Salary) </a:t>
            </a:r>
          </a:p>
          <a:p>
            <a:r>
              <a:rPr lang="en-US" sz="2200" dirty="0"/>
              <a:t>The referral money goes into your OP balance</a:t>
            </a:r>
          </a:p>
          <a:p>
            <a:r>
              <a:rPr lang="en-US" sz="2200" dirty="0"/>
              <a:t>If you have any issues you can contact Mark privately to assist.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8221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225567B-E114-46F0-8CF0-0279C898D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08FD149-E766-40B9-A1BE-106F9D0D4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354324" y="-2665475"/>
            <a:ext cx="5486400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D09CD-2FE0-083D-4EFA-0DAC2021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85797"/>
            <a:ext cx="4983994" cy="2263779"/>
          </a:xfrm>
        </p:spPr>
        <p:txBody>
          <a:bodyPr anchor="t">
            <a:normAutofit/>
          </a:bodyPr>
          <a:lstStyle/>
          <a:p>
            <a:r>
              <a:rPr lang="en-US" sz="5000" dirty="0"/>
              <a:t>New Club member announcements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D7D857-3669-4A00-841C-A76022B89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8335468-31FE-C330-E0C8-7F20883F1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570922"/>
            <a:ext cx="4983994" cy="3309423"/>
          </a:xfrm>
        </p:spPr>
        <p:txBody>
          <a:bodyPr>
            <a:normAutofit/>
          </a:bodyPr>
          <a:lstStyle/>
          <a:p>
            <a:r>
              <a:rPr lang="en-US" sz="1700" dirty="0"/>
              <a:t>This is the formal new member announcements</a:t>
            </a:r>
          </a:p>
          <a:p>
            <a:r>
              <a:rPr lang="en-US" sz="1700" dirty="0"/>
              <a:t>The referrer and new member will get recognized</a:t>
            </a:r>
          </a:p>
          <a:p>
            <a:r>
              <a:rPr lang="en-US" sz="1700" dirty="0"/>
              <a:t>You can see the trickle-down effect of rewards for other referrals</a:t>
            </a:r>
          </a:p>
          <a:p>
            <a:r>
              <a:rPr lang="en-US" sz="1700" dirty="0"/>
              <a:t>Everyone has a chance to increase their ranking level</a:t>
            </a:r>
          </a:p>
          <a:p>
            <a:r>
              <a:rPr lang="en-US" sz="1700" dirty="0"/>
              <a:t>Which is why I emphasize on getting 5 members under you and ranking will come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972545-20E5-8B2D-B250-D0611102BF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236"/>
          <a:stretch/>
        </p:blipFill>
        <p:spPr>
          <a:xfrm>
            <a:off x="6598696" y="719139"/>
            <a:ext cx="2635866" cy="5400768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A167C8-6A3F-C9E6-90A0-6890F36324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355"/>
          <a:stretch/>
        </p:blipFill>
        <p:spPr>
          <a:xfrm>
            <a:off x="9300395" y="725893"/>
            <a:ext cx="2635866" cy="539401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F4F01AD-63CD-4D72-B088-D0BAA62C3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4C48E-2120-340A-67D1-52ABA97B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Getting weekly salary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7ECC-1227-9E68-583D-644DD30D2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When you get 5 members to officially join you will get a weekly salary</a:t>
            </a:r>
          </a:p>
          <a:p>
            <a:r>
              <a:rPr lang="en-US" sz="1800">
                <a:solidFill>
                  <a:schemeClr val="tx2"/>
                </a:solidFill>
              </a:rPr>
              <a:t>Its important to help those members with any questions and assist in expanding “your team”</a:t>
            </a:r>
          </a:p>
          <a:p>
            <a:r>
              <a:rPr lang="en-US" sz="1800">
                <a:solidFill>
                  <a:schemeClr val="tx2"/>
                </a:solidFill>
              </a:rPr>
              <a:t>The bigger your team, the bigger your potential weekly salary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ollar">
            <a:extLst>
              <a:ext uri="{FF2B5EF4-FFF2-40B4-BE49-F238E27FC236}">
                <a16:creationId xmlns:a16="http://schemas.microsoft.com/office/drawing/2014/main" id="{49F950BB-FB8E-E0BE-738B-CE1A3796C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5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A1577-44FC-9099-5529-5641234B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Diagram of a 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3C34CF-4246-A264-DE4F-A5118031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We all start out as A</a:t>
            </a:r>
          </a:p>
          <a:p>
            <a:r>
              <a:rPr lang="en-US" sz="2000" dirty="0"/>
              <a:t>Focus on getting 5 people</a:t>
            </a:r>
          </a:p>
          <a:p>
            <a:r>
              <a:rPr lang="en-US" sz="2000" dirty="0"/>
              <a:t>Assist in B, C D, E, F new members to form their team of 5 and then they Become A</a:t>
            </a:r>
          </a:p>
          <a:p>
            <a:r>
              <a:rPr lang="en-US" sz="2000" dirty="0"/>
              <a:t>B, C, D, E and F’s members count towards the original A</a:t>
            </a:r>
          </a:p>
          <a:p>
            <a:r>
              <a:rPr lang="en-US" sz="2000" dirty="0"/>
              <a:t>We are creating a family tree with a common goal towards financial freedom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hart of a diagram&#10;&#10;AI-generated content may be incorrect.">
            <a:extLst>
              <a:ext uri="{FF2B5EF4-FFF2-40B4-BE49-F238E27FC236}">
                <a16:creationId xmlns:a16="http://schemas.microsoft.com/office/drawing/2014/main" id="{ADEA86EE-24EF-2AC8-328F-866297209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50" y="909081"/>
            <a:ext cx="3702363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4B13B-FCBF-7CC0-5227-43D7B373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/>
              <a:t>Officer ranking and their weekly salary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A46004B0-A9E2-1D21-0448-D8AF98B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you manage a great team we are all successful and have the chance to increase our weekly salary </a:t>
            </a:r>
          </a:p>
          <a:p>
            <a:r>
              <a:rPr lang="en-US" sz="2000" dirty="0"/>
              <a:t>The move volume and people that use OP, the more money OP makes</a:t>
            </a:r>
          </a:p>
          <a:p>
            <a:r>
              <a:rPr lang="en-US" sz="2000" dirty="0"/>
              <a:t>The more money OP makes, the more money we make </a:t>
            </a:r>
          </a:p>
        </p:txBody>
      </p:sp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89C7DE9-FA36-7279-969D-09EFE3B3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" r="2772" b="3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5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8C6D-F9A1-FFB6-8878-57141699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/>
              <a:t>Apex Alliance Club (AAC)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00207-DAAD-ED0C-91F2-15EE1ED7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The Apex Alliance Club is a global investment club based on the futures trading platform, working with </a:t>
            </a:r>
            <a:r>
              <a:rPr lang="en-US" altLang="zh-CN" sz="2000" b="1" dirty="0"/>
              <a:t>Optimus Exchange </a:t>
            </a:r>
            <a:r>
              <a:rPr lang="en-US" altLang="zh-CN" sz="2000" dirty="0"/>
              <a:t>to help members achieve stable investment returns.</a:t>
            </a:r>
          </a:p>
          <a:p>
            <a:r>
              <a:rPr lang="en-US" altLang="zh-CN" sz="2000" dirty="0"/>
              <a:t> Our goal is to support members in leveraging advanced AI technology and professional analytical teams to use precise market signals for steady profits in the cryptocurrency futures market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4334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87545-E1DE-059A-794D-7771A7EB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Withdrawing funds from OP	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FC06C-489E-AEED-2414-2A8CBA88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Must go through the verification process in OP- your referral should do this with you right away</a:t>
            </a:r>
          </a:p>
          <a:p>
            <a:r>
              <a:rPr lang="en-US" dirty="0"/>
              <a:t>Must reach your trade volume prior to making any withdraw (the app wont let you until you do)</a:t>
            </a:r>
          </a:p>
          <a:p>
            <a:r>
              <a:rPr lang="en-US" dirty="0"/>
              <a:t>Withdraws from OP take 48 hours (excluding weekends) to get to your digital wallet</a:t>
            </a:r>
          </a:p>
          <a:p>
            <a:r>
              <a:rPr lang="en-US" dirty="0"/>
              <a:t>We have some useful videos in </a:t>
            </a:r>
            <a:r>
              <a:rPr lang="en-US" dirty="0" err="1"/>
              <a:t>Bonchat</a:t>
            </a:r>
            <a:r>
              <a:rPr lang="en-US" dirty="0"/>
              <a:t> to help with the withdraw process</a:t>
            </a:r>
          </a:p>
          <a:p>
            <a:r>
              <a:rPr lang="en-US" dirty="0"/>
              <a:t>Your direct </a:t>
            </a:r>
            <a:r>
              <a:rPr lang="en-US"/>
              <a:t>referral will </a:t>
            </a:r>
            <a:r>
              <a:rPr lang="en-US" dirty="0"/>
              <a:t>aid you in educating the process to ensure you get your funds to your bank successfully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54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E8030-7B65-3559-0D45-1AB307D10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License of Optimus Prime</a:t>
            </a:r>
          </a:p>
        </p:txBody>
      </p:sp>
      <p:pic>
        <p:nvPicPr>
          <p:cNvPr id="5" name="Content Placeholder 4" descr="A close-up of a certificate">
            <a:extLst>
              <a:ext uri="{FF2B5EF4-FFF2-40B4-BE49-F238E27FC236}">
                <a16:creationId xmlns:a16="http://schemas.microsoft.com/office/drawing/2014/main" id="{0C08E4FA-BC60-5117-4C5D-5F051158C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99" y="524656"/>
            <a:ext cx="4102155" cy="49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5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D5248-E767-71F7-8D21-D7E92713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62" y="639193"/>
            <a:ext cx="3684115" cy="2476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Registration of Optimus Prime in U.S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earch page">
            <a:extLst>
              <a:ext uri="{FF2B5EF4-FFF2-40B4-BE49-F238E27FC236}">
                <a16:creationId xmlns:a16="http://schemas.microsoft.com/office/drawing/2014/main" id="{750533E8-B30A-B4DF-863C-F7784CE3D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11" y="303101"/>
            <a:ext cx="5688767" cy="503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53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47A1A-805F-D018-DF9E-F601304BE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Taxes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F964C7-09C9-5C02-BE6A-BEDC525EB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0307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0469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4F7BB-2F40-26E1-CC29-45E69DEB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Links for adding OP and Bonchat	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D7D7-340F-111F-C412-15BBF3948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947568"/>
          </a:xfrm>
        </p:spPr>
        <p:txBody>
          <a:bodyPr anchor="ctr">
            <a:normAutofit fontScale="92500" lnSpcReduction="10000"/>
          </a:bodyPr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24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Bonchat</a:t>
            </a:r>
            <a: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server ID: opti888</a:t>
            </a: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Mark's </a:t>
            </a:r>
            <a:r>
              <a:rPr lang="en-US" sz="24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Bonchat</a:t>
            </a:r>
            <a: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account: AAC38777</a:t>
            </a: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US" sz="24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Bonchat</a:t>
            </a:r>
            <a: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 download link:</a:t>
            </a: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Android: </a:t>
            </a:r>
            <a:r>
              <a:rPr lang="en-US" sz="2400" u="sng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  <a:hlinkClick r:id="rId2"/>
              </a:rPr>
              <a:t>https://play.google.com/store/apps/details?id=com.cipherchat.bonchat</a:t>
            </a: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Apple: </a:t>
            </a:r>
            <a:r>
              <a:rPr lang="en-US" sz="2400" u="sng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  <a:hlinkClick r:id="rId3"/>
              </a:rPr>
              <a:t>https://apps.apple.com/us/app/bonchat/id6701998686?l=enhttps://apps.apple.com/us/app/bonchat/id6701998686?l=en</a:t>
            </a: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br>
              <a:rPr lang="en-US" sz="2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r>
              <a:rPr lang="en-US" sz="2400" u="sng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  <a:hlinkClick r:id="rId4"/>
              </a:rPr>
              <a:t>https://optimuw.comhttps://optimuw.com</a:t>
            </a:r>
            <a:endParaRPr lang="en-US" sz="2400" u="sng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optimucl.com </a:t>
            </a:r>
            <a:b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optimucn.com </a:t>
            </a:r>
            <a:b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</a:br>
            <a:endParaRPr lang="en-US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optimucx.com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159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B0509-6240-A5B4-E8D9-6389A8FF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AAC Core Mission and Values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26FC1-5940-774D-3E19-B8A7A9E0E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altLang="zh-CN" sz="2200"/>
              <a:t>Apex Alliance Club (AAC) is an organization dedicated to helping ordinary people achieve financial freedom through financial investment (particularly options trading). </a:t>
            </a:r>
          </a:p>
          <a:p>
            <a:r>
              <a:rPr lang="en-US" altLang="zh-CN" sz="2200"/>
              <a:t>We rely on reliable trading signals provided by a professional market research team to help members earn profits on a stable basis. </a:t>
            </a:r>
          </a:p>
          <a:p>
            <a:r>
              <a:rPr lang="en-US" altLang="zh-CN" sz="2200"/>
              <a:t>AAC is not just a profit-making platform; it is also a force for social change, helping impoverished families and establishing community support networks.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58790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BA02-BB7D-377A-3609-6F8F4CC8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Mark Johnson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66C33-AB01-329E-7C3C-2070D819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/>
              <a:t>Born in London, UK</a:t>
            </a:r>
          </a:p>
          <a:p>
            <a:r>
              <a:rPr lang="en-US" sz="2000"/>
              <a:t>Graduated from Cass Business School in London with a master’s degree in business administration and financial analysis</a:t>
            </a:r>
          </a:p>
          <a:p>
            <a:r>
              <a:rPr lang="en-US" sz="2000"/>
              <a:t>Obtained Blockchain Technology Certification Cryptocurrency Investment Analyst Certification</a:t>
            </a:r>
          </a:p>
          <a:p>
            <a:r>
              <a:rPr lang="en-US" sz="2000"/>
              <a:t>Has 11 years of experience in the cryptocurrency industry </a:t>
            </a:r>
          </a:p>
          <a:p>
            <a:r>
              <a:rPr lang="en-US" sz="2000"/>
              <a:t>Responsible for leading the team to conduct in-depth analysis of the Bitcoin market including technical, fundamental and market sentiment analysis.</a:t>
            </a:r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9474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440E6-6C3F-9185-4DF5-C7788EE1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What is Cryptocurrency?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4DAAE-E6C1-6AAF-9DA1-3D8350FB3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Cryptocurrency contract trading refers to the act of speculating on the price volatility of cryptocurrencies by purchasing futures contracts.</a:t>
            </a:r>
          </a:p>
          <a:p>
            <a:r>
              <a:rPr lang="en-US" altLang="zh-CN" sz="2400" dirty="0"/>
              <a:t> By either going long (buying) or short (selling) on contracts, traders can profit from price movements.</a:t>
            </a:r>
          </a:p>
          <a:p>
            <a:r>
              <a:rPr lang="en-US" altLang="zh-CN" sz="2400" dirty="0"/>
              <a:t>Regardless of whether the market goes up or down, as long as the prediction is accurate there will be profit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1358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2280D-5CD3-8131-9DC6-03C8EABC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Future Trading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9AC99-179C-CDA7-4BB6-57D21D31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200" dirty="0"/>
              <a:t>Futures trading is an investment method where traders predict the future price movements of an asset (such as cryptocurrency, stocks, etc.) and buy or sell accordingly. </a:t>
            </a:r>
          </a:p>
          <a:p>
            <a:r>
              <a:rPr lang="en-US" altLang="zh-CN" sz="2200" dirty="0"/>
              <a:t>By entering into a futures contract, traders agree to buy or sell the asset at a predetermined price at a specified time, profiting from price fluctuations.</a:t>
            </a:r>
          </a:p>
          <a:p>
            <a:r>
              <a:rPr lang="en-US" sz="2200" dirty="0"/>
              <a:t>Signals are sent Monday through Friday two times a day 3pm and 8pm (EST TIME)</a:t>
            </a:r>
          </a:p>
          <a:p>
            <a:r>
              <a:rPr lang="en-US" sz="2200" dirty="0"/>
              <a:t>Saturday and Sunday signals sent at 8PM EST </a:t>
            </a:r>
          </a:p>
          <a:p>
            <a:r>
              <a:rPr lang="en-US" sz="2200" dirty="0"/>
              <a:t>Adjust the times to your current time zone-example signals sent in PST is 12pm and 5pm </a:t>
            </a:r>
          </a:p>
          <a:p>
            <a:r>
              <a:rPr lang="en-US" sz="2200" dirty="0"/>
              <a:t>When Trading we put orders in future time- usually 20 mins, but please pay attention to the time on the signal he sends</a:t>
            </a:r>
            <a:endParaRPr lang="en-US" altLang="zh-CN" sz="2200" dirty="0"/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4209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669A-67D7-432E-39B1-AA97830D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	Applications used in AAC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B4F94-789E-1272-74D3-050DD267C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 dirty="0" err="1"/>
              <a:t>BonChat</a:t>
            </a:r>
            <a:r>
              <a:rPr lang="en-US" sz="2200" dirty="0"/>
              <a:t> (communication)</a:t>
            </a:r>
          </a:p>
          <a:p>
            <a:r>
              <a:rPr lang="en-US" sz="2200" dirty="0"/>
              <a:t>Optimus Prime (trading)</a:t>
            </a:r>
          </a:p>
          <a:p>
            <a:r>
              <a:rPr lang="en-US" sz="2200" dirty="0"/>
              <a:t>Coinbase (for withdrawals/deposits)</a:t>
            </a:r>
          </a:p>
          <a:p>
            <a:r>
              <a:rPr lang="en-US" sz="2200" dirty="0"/>
              <a:t>Crypto.com</a:t>
            </a:r>
          </a:p>
          <a:p>
            <a:r>
              <a:rPr lang="en-US" sz="2200" dirty="0"/>
              <a:t>Cash app (for withdrawals/deposits)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5183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3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65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F4191-9F39-3FA1-B8B1-21E70D8D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BonChat</a:t>
            </a:r>
          </a:p>
        </p:txBody>
      </p:sp>
      <p:sp>
        <p:nvSpPr>
          <p:cNvPr id="73" name="Rectangle 6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B00E1-99CA-4083-0F58-F3C9E7721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Used to communicate between team members</a:t>
            </a:r>
          </a:p>
          <a:p>
            <a:r>
              <a:rPr lang="en-US" sz="1700" dirty="0"/>
              <a:t>Trading signals are sent through application from Mark</a:t>
            </a:r>
          </a:p>
          <a:p>
            <a:r>
              <a:rPr lang="en-US" sz="1700" dirty="0"/>
              <a:t>Direct communication with Mark for any issues or questions</a:t>
            </a:r>
          </a:p>
          <a:p>
            <a:r>
              <a:rPr lang="en-US" sz="1700" dirty="0"/>
              <a:t>Two group chats in </a:t>
            </a:r>
            <a:r>
              <a:rPr lang="en-US" sz="1700" dirty="0" err="1"/>
              <a:t>Bonchat</a:t>
            </a:r>
            <a:endParaRPr lang="en-US" sz="1700" dirty="0"/>
          </a:p>
          <a:p>
            <a:r>
              <a:rPr lang="en-US" sz="1700" dirty="0"/>
              <a:t>Desert Rats (AZ people)</a:t>
            </a:r>
          </a:p>
          <a:p>
            <a:r>
              <a:rPr lang="en-US" sz="1700" dirty="0"/>
              <a:t>APEX (statewide)</a:t>
            </a:r>
          </a:p>
          <a:p>
            <a:endParaRPr lang="en-US" sz="1700" dirty="0"/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1E428E3B-1C0A-5ACC-F858-C57C5491F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2155516"/>
            <a:ext cx="6656832" cy="24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16665</TotalTime>
  <Words>1627</Words>
  <Application>Microsoft Office PowerPoint</Application>
  <PresentationFormat>Widescreen</PresentationFormat>
  <Paragraphs>161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Apex Alliance Club </vt:lpstr>
      <vt:lpstr>Apex Overview</vt:lpstr>
      <vt:lpstr>Apex Alliance Club (AAC)</vt:lpstr>
      <vt:lpstr>AAC Core Mission and Values</vt:lpstr>
      <vt:lpstr>Mark Johnson </vt:lpstr>
      <vt:lpstr>What is Cryptocurrency?</vt:lpstr>
      <vt:lpstr>Future Trading </vt:lpstr>
      <vt:lpstr> Applications used in AAC</vt:lpstr>
      <vt:lpstr>BonChat</vt:lpstr>
      <vt:lpstr>How to Add BonChat</vt:lpstr>
      <vt:lpstr>Steps on adding Mark in BonChat</vt:lpstr>
      <vt:lpstr>Optimus Prime (OP)</vt:lpstr>
      <vt:lpstr>How to add OP/URL</vt:lpstr>
      <vt:lpstr>PowerPoint Presentation</vt:lpstr>
      <vt:lpstr>How to authenticate account</vt:lpstr>
      <vt:lpstr>How to future trade with OP</vt:lpstr>
      <vt:lpstr>How to future trade continued</vt:lpstr>
      <vt:lpstr>Getting your training funds</vt:lpstr>
      <vt:lpstr>Trading with AAC</vt:lpstr>
      <vt:lpstr>AAC training period</vt:lpstr>
      <vt:lpstr>AAC training cont.</vt:lpstr>
      <vt:lpstr>Trading Signals</vt:lpstr>
      <vt:lpstr>Post Training / Officially joining AAC</vt:lpstr>
      <vt:lpstr>Joining and referrals</vt:lpstr>
      <vt:lpstr>Win-Win /Commission </vt:lpstr>
      <vt:lpstr>New Club member announcements</vt:lpstr>
      <vt:lpstr>Getting weekly salary </vt:lpstr>
      <vt:lpstr>Diagram of a team</vt:lpstr>
      <vt:lpstr>Officer ranking and their weekly salary </vt:lpstr>
      <vt:lpstr>Withdrawing funds from OP  </vt:lpstr>
      <vt:lpstr>License of Optimus Prime</vt:lpstr>
      <vt:lpstr>Registration of Optimus Prime in U.S</vt:lpstr>
      <vt:lpstr>Taxes</vt:lpstr>
      <vt:lpstr>Links for adding OP and Bonchat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Alliance Club </dc:title>
  <dc:creator>Naylor, Amanda M</dc:creator>
  <cp:lastModifiedBy>david gurr</cp:lastModifiedBy>
  <cp:revision>29</cp:revision>
  <dcterms:created xsi:type="dcterms:W3CDTF">2025-01-13T22:04:40Z</dcterms:created>
  <dcterms:modified xsi:type="dcterms:W3CDTF">2025-04-15T04:05:50Z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ecdf243-b9b0-4f63-8694-76742e4201b7_Enabled">
    <vt:lpwstr>true</vt:lpwstr>
  </property>
  <property fmtid="{D5CDD505-2E9C-101B-9397-08002B2CF9AE}" pid="3" name="MSIP_Label_1ecdf243-b9b0-4f63-8694-76742e4201b7_SetDate">
    <vt:lpwstr>2025-01-13T23:23:04Z</vt:lpwstr>
  </property>
  <property fmtid="{D5CDD505-2E9C-101B-9397-08002B2CF9AE}" pid="4" name="MSIP_Label_1ecdf243-b9b0-4f63-8694-76742e4201b7_Method">
    <vt:lpwstr>Standard</vt:lpwstr>
  </property>
  <property fmtid="{D5CDD505-2E9C-101B-9397-08002B2CF9AE}" pid="5" name="MSIP_Label_1ecdf243-b9b0-4f63-8694-76742e4201b7_Name">
    <vt:lpwstr>Proprietary general</vt:lpwstr>
  </property>
  <property fmtid="{D5CDD505-2E9C-101B-9397-08002B2CF9AE}" pid="6" name="MSIP_Label_1ecdf243-b9b0-4f63-8694-76742e4201b7_SiteId">
    <vt:lpwstr>fabb61b8-3afe-4e75-b934-a47f782b8cd7</vt:lpwstr>
  </property>
  <property fmtid="{D5CDD505-2E9C-101B-9397-08002B2CF9AE}" pid="7" name="MSIP_Label_1ecdf243-b9b0-4f63-8694-76742e4201b7_ActionId">
    <vt:lpwstr>4e5c3f6e-ec01-438c-961c-498207ee61d2</vt:lpwstr>
  </property>
  <property fmtid="{D5CDD505-2E9C-101B-9397-08002B2CF9AE}" pid="8" name="MSIP_Label_1ecdf243-b9b0-4f63-8694-76742e4201b7_ContentBits">
    <vt:lpwstr>0</vt:lpwstr>
  </property>
</Properties>
</file>